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5" r:id="rId2"/>
  </p:sldMasterIdLst>
  <p:notesMasterIdLst>
    <p:notesMasterId r:id="rId9"/>
  </p:notesMasterIdLst>
  <p:sldIdLst>
    <p:sldId id="258" r:id="rId3"/>
    <p:sldId id="259" r:id="rId4"/>
    <p:sldId id="288" r:id="rId5"/>
    <p:sldId id="289" r:id="rId6"/>
    <p:sldId id="290" r:id="rId7"/>
    <p:sldId id="29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979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8F57D-B597-45F8-9B81-1A3B0D20AB59}" type="datetimeFigureOut">
              <a:rPr lang="en-NZ" smtClean="0"/>
              <a:t>2/03/2017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57D433-B17E-4A45-94A1-8EF9E5CDA7C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62255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3466728" cy="365125"/>
          </a:xfrm>
        </p:spPr>
        <p:txBody>
          <a:bodyPr/>
          <a:lstStyle>
            <a:lvl1pPr>
              <a:defRPr b="1"/>
            </a:lvl1pPr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8923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3675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554206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5480248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29969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32744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566799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36725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628631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414467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708005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8025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5408240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02029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75896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466706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2599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22594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N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9852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76849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951283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7295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5552256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62623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5480248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30693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9552" y="6356350"/>
            <a:ext cx="5480248" cy="365125"/>
          </a:xfrm>
          <a:prstGeom prst="rect">
            <a:avLst/>
          </a:prstGeom>
        </p:spPr>
        <p:txBody>
          <a:bodyPr/>
          <a:lstStyle/>
          <a:p>
            <a:r>
              <a:rPr lang="pl-PL" dirty="0" smtClean="0"/>
              <a:t>Te Whāriki Manawāhine o Hauraki</a:t>
            </a:r>
            <a:endParaRPr lang="en-N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4933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32507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301F3-38D7-4921-BA1F-EBDDC61B63C1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5805264"/>
            <a:ext cx="2673104" cy="91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11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2" r:id="rId4"/>
    <p:sldLayoutId id="2147483660" r:id="rId5"/>
    <p:sldLayoutId id="2147483652" r:id="rId6"/>
    <p:sldLayoutId id="2147483653" r:id="rId7"/>
    <p:sldLayoutId id="2147483655" r:id="rId8"/>
    <p:sldLayoutId id="2147483657" r:id="rId9"/>
    <p:sldLayoutId id="2147483658" r:id="rId10"/>
    <p:sldLayoutId id="2147483659" r:id="rId11"/>
    <p:sldLayoutId id="2147483664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F02AB-236D-49BB-BAF7-C89D997255BC}" type="slidenum">
              <a:rPr lang="en-NZ" smtClean="0"/>
              <a:pPr/>
              <a:t>‹#›</a:t>
            </a:fld>
            <a:endParaRPr lang="en-NZ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99973"/>
            <a:ext cx="9144000" cy="2076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14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umanbraincloud.com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848872" cy="4680520"/>
          </a:xfrm>
        </p:spPr>
        <p:txBody>
          <a:bodyPr>
            <a:normAutofit fontScale="85000" lnSpcReduction="20000"/>
          </a:bodyPr>
          <a:lstStyle/>
          <a:p>
            <a:r>
              <a:rPr lang="en-NZ" sz="4000" b="1" dirty="0" smtClean="0">
                <a:solidFill>
                  <a:schemeClr val="tx1"/>
                </a:solidFill>
              </a:rPr>
              <a:t>Te </a:t>
            </a:r>
            <a:r>
              <a:rPr lang="en-NZ" sz="4000" b="1" dirty="0" err="1" smtClean="0">
                <a:solidFill>
                  <a:schemeClr val="tx1"/>
                </a:solidFill>
              </a:rPr>
              <a:t>Poipoia</a:t>
            </a:r>
            <a:r>
              <a:rPr lang="en-NZ" sz="4000" b="1" dirty="0" smtClean="0">
                <a:solidFill>
                  <a:schemeClr val="tx1"/>
                </a:solidFill>
              </a:rPr>
              <a:t> </a:t>
            </a:r>
            <a:r>
              <a:rPr lang="en-NZ" sz="4000" b="1" dirty="0" err="1" smtClean="0">
                <a:solidFill>
                  <a:schemeClr val="tx1"/>
                </a:solidFill>
              </a:rPr>
              <a:t>Tūkino</a:t>
            </a:r>
            <a:r>
              <a:rPr lang="en-NZ" sz="4000" b="1" dirty="0" smtClean="0">
                <a:solidFill>
                  <a:schemeClr val="tx1"/>
                </a:solidFill>
              </a:rPr>
              <a:t> o Hauraki</a:t>
            </a:r>
            <a:r>
              <a:rPr lang="en-NZ" dirty="0" smtClean="0"/>
              <a:t/>
            </a:r>
            <a:br>
              <a:rPr lang="en-NZ" dirty="0" smtClean="0"/>
            </a:br>
            <a:r>
              <a:rPr lang="en-NZ" sz="2000" dirty="0" smtClean="0">
                <a:solidFill>
                  <a:schemeClr val="tx1"/>
                </a:solidFill>
                <a:latin typeface="+mj-lt"/>
              </a:rPr>
              <a:t>the role of social norms in  </a:t>
            </a:r>
            <a:r>
              <a:rPr lang="en-NZ" sz="2000" dirty="0" smtClean="0">
                <a:solidFill>
                  <a:schemeClr val="tx1"/>
                </a:solidFill>
              </a:rPr>
              <a:t>transforming &amp; healing </a:t>
            </a:r>
            <a:r>
              <a:rPr lang="en-NZ" sz="2000" dirty="0" err="1" smtClean="0">
                <a:solidFill>
                  <a:schemeClr val="tx1"/>
                </a:solidFill>
              </a:rPr>
              <a:t>whānau</a:t>
            </a:r>
            <a:endParaRPr lang="en-NZ" sz="2000" dirty="0" smtClean="0">
              <a:solidFill>
                <a:schemeClr val="tx1"/>
              </a:solidFill>
            </a:endParaRPr>
          </a:p>
          <a:p>
            <a:endParaRPr lang="en-NZ" sz="2000" dirty="0">
              <a:solidFill>
                <a:schemeClr val="tx1"/>
              </a:solidFill>
            </a:endParaRPr>
          </a:p>
          <a:p>
            <a:endParaRPr lang="en-NZ" sz="2800" dirty="0" smtClean="0">
              <a:solidFill>
                <a:schemeClr val="tx1"/>
              </a:solidFill>
            </a:endParaRPr>
          </a:p>
          <a:p>
            <a:r>
              <a:rPr lang="en-NZ" sz="4800" dirty="0" smtClean="0">
                <a:solidFill>
                  <a:schemeClr val="tx1"/>
                </a:solidFill>
              </a:rPr>
              <a:t>Gender </a:t>
            </a:r>
            <a:r>
              <a:rPr lang="en-NZ" sz="4800" dirty="0" smtClean="0">
                <a:solidFill>
                  <a:schemeClr val="tx1"/>
                </a:solidFill>
              </a:rPr>
              <a:t>Perceptions</a:t>
            </a:r>
          </a:p>
          <a:p>
            <a:r>
              <a:rPr lang="en-NZ" sz="4800" smtClean="0">
                <a:solidFill>
                  <a:schemeClr val="tx1"/>
                </a:solidFill>
              </a:rPr>
              <a:t> Construct Validation </a:t>
            </a:r>
            <a:r>
              <a:rPr lang="en-NZ" sz="4800" dirty="0" smtClean="0">
                <a:solidFill>
                  <a:schemeClr val="tx1"/>
                </a:solidFill>
              </a:rPr>
              <a:t>Strategy </a:t>
            </a:r>
          </a:p>
          <a:p>
            <a:endParaRPr lang="en-NZ" sz="2400" dirty="0" smtClean="0">
              <a:solidFill>
                <a:schemeClr val="tx1"/>
              </a:solidFill>
            </a:endParaRPr>
          </a:p>
          <a:p>
            <a:endParaRPr lang="en-NZ" sz="2400" dirty="0" smtClean="0">
              <a:solidFill>
                <a:schemeClr val="tx1"/>
              </a:solidFill>
            </a:endParaRPr>
          </a:p>
          <a:p>
            <a:endParaRPr lang="en-NZ" sz="2400" dirty="0">
              <a:solidFill>
                <a:schemeClr val="tx1"/>
              </a:solidFill>
            </a:endParaRPr>
          </a:p>
          <a:p>
            <a:endParaRPr lang="en-NZ" sz="2400" dirty="0">
              <a:solidFill>
                <a:schemeClr val="tx1"/>
              </a:solidFill>
            </a:endParaRPr>
          </a:p>
          <a:p>
            <a:r>
              <a:rPr lang="en-NZ" sz="2400" dirty="0" smtClean="0">
                <a:solidFill>
                  <a:schemeClr val="tx1"/>
                </a:solidFill>
              </a:rPr>
              <a:t>Stephanie Palmer &amp; Tania </a:t>
            </a:r>
            <a:r>
              <a:rPr lang="en-NZ" sz="2400" dirty="0" err="1" smtClean="0">
                <a:solidFill>
                  <a:schemeClr val="tx1"/>
                </a:solidFill>
              </a:rPr>
              <a:t>Weidenbohm</a:t>
            </a:r>
            <a:endParaRPr lang="en-NZ" sz="2400" dirty="0" smtClean="0">
              <a:solidFill>
                <a:schemeClr val="tx1"/>
              </a:solidFill>
            </a:endParaRPr>
          </a:p>
          <a:p>
            <a:r>
              <a:rPr lang="en-NZ" sz="2400" b="1" dirty="0" err="1" smtClean="0">
                <a:solidFill>
                  <a:schemeClr val="tx1"/>
                </a:solidFill>
              </a:rPr>
              <a:t>Te</a:t>
            </a:r>
            <a:r>
              <a:rPr lang="en-NZ" sz="2400" b="1" dirty="0" smtClean="0">
                <a:solidFill>
                  <a:schemeClr val="tx1"/>
                </a:solidFill>
              </a:rPr>
              <a:t> </a:t>
            </a:r>
            <a:r>
              <a:rPr lang="en-NZ" sz="2400" b="1" dirty="0" err="1" smtClean="0">
                <a:solidFill>
                  <a:schemeClr val="tx1"/>
                </a:solidFill>
              </a:rPr>
              <a:t>Whāriki</a:t>
            </a:r>
            <a:r>
              <a:rPr lang="en-NZ" sz="2400" b="1" dirty="0" smtClean="0">
                <a:solidFill>
                  <a:schemeClr val="tx1"/>
                </a:solidFill>
              </a:rPr>
              <a:t> </a:t>
            </a:r>
            <a:r>
              <a:rPr lang="en-NZ" sz="2400" b="1" dirty="0" err="1" smtClean="0">
                <a:solidFill>
                  <a:schemeClr val="tx1"/>
                </a:solidFill>
              </a:rPr>
              <a:t>Manawāhine</a:t>
            </a:r>
            <a:r>
              <a:rPr lang="en-NZ" sz="2400" b="1" dirty="0" smtClean="0">
                <a:solidFill>
                  <a:schemeClr val="tx1"/>
                </a:solidFill>
              </a:rPr>
              <a:t> o Hauraki</a:t>
            </a:r>
            <a:endParaRPr lang="en-NZ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649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NZ" sz="3200" b="1" dirty="0" smtClean="0"/>
              <a:t>Background 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124744"/>
            <a:ext cx="8147248" cy="5001419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000" dirty="0" smtClean="0">
                <a:solidFill>
                  <a:schemeClr val="tx1"/>
                </a:solidFill>
              </a:rPr>
              <a:t>Te </a:t>
            </a:r>
            <a:r>
              <a:rPr lang="en-NZ" sz="2000" dirty="0" err="1" smtClean="0">
                <a:solidFill>
                  <a:schemeClr val="tx1"/>
                </a:solidFill>
              </a:rPr>
              <a:t>Whāriki</a:t>
            </a:r>
            <a:r>
              <a:rPr lang="en-NZ" sz="2000" dirty="0" smtClean="0">
                <a:solidFill>
                  <a:schemeClr val="tx1"/>
                </a:solidFill>
              </a:rPr>
              <a:t> </a:t>
            </a:r>
            <a:r>
              <a:rPr lang="en-NZ" sz="2000" dirty="0" smtClean="0"/>
              <a:t>is creating </a:t>
            </a:r>
            <a:r>
              <a:rPr lang="en-NZ" sz="2000" b="1" dirty="0" smtClean="0"/>
              <a:t>programmes and resources </a:t>
            </a:r>
            <a:r>
              <a:rPr lang="en-NZ" sz="2000" dirty="0" smtClean="0"/>
              <a:t>that aim to help </a:t>
            </a:r>
            <a:r>
              <a:rPr lang="en-NZ" sz="2000" dirty="0" err="1" smtClean="0"/>
              <a:t>whānau</a:t>
            </a:r>
            <a:r>
              <a:rPr lang="en-NZ" sz="2000" dirty="0" smtClean="0"/>
              <a:t> recover from the experience of violence </a:t>
            </a:r>
            <a:r>
              <a:rPr lang="en-NZ" sz="2000" dirty="0" smtClean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000" dirty="0" smtClean="0"/>
              <a:t>this project is exploring the </a:t>
            </a:r>
            <a:r>
              <a:rPr lang="en-NZ" sz="2000" b="1" dirty="0" smtClean="0"/>
              <a:t>social norms </a:t>
            </a:r>
            <a:r>
              <a:rPr lang="en-NZ" sz="2000" dirty="0" smtClean="0"/>
              <a:t>that are associated with healing</a:t>
            </a:r>
          </a:p>
          <a:p>
            <a:pPr marL="0" indent="0" algn="l">
              <a:spcBef>
                <a:spcPts val="1200"/>
              </a:spcBef>
              <a:buNone/>
            </a:pPr>
            <a:endParaRPr lang="en-NZ" sz="2400" dirty="0" smtClean="0"/>
          </a:p>
          <a:p>
            <a:pPr marL="0" indent="0" algn="l">
              <a:spcBef>
                <a:spcPts val="1200"/>
              </a:spcBef>
              <a:buNone/>
            </a:pPr>
            <a:endParaRPr lang="en-NZ" sz="2400" dirty="0" smtClean="0"/>
          </a:p>
          <a:p>
            <a:pPr marL="0" indent="0" algn="l">
              <a:spcBef>
                <a:spcPts val="1200"/>
              </a:spcBef>
              <a:buNone/>
            </a:pPr>
            <a:endParaRPr lang="en-NZ" sz="2400" dirty="0"/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000" dirty="0" smtClean="0"/>
              <a:t>to check whether the social norms approach would work, we created a  </a:t>
            </a:r>
            <a:r>
              <a:rPr lang="en-NZ" sz="2000" dirty="0" smtClean="0"/>
              <a:t>quiz </a:t>
            </a:r>
            <a:r>
              <a:rPr lang="en-NZ" sz="2000" dirty="0" smtClean="0"/>
              <a:t>that asked people to associate words with a particular gender, </a:t>
            </a:r>
            <a:r>
              <a:rPr lang="en-NZ" sz="2000" dirty="0" err="1" smtClean="0"/>
              <a:t>ie</a:t>
            </a:r>
            <a:r>
              <a:rPr lang="en-NZ" sz="2000" dirty="0" smtClean="0"/>
              <a:t> male / female/ both / don’t know</a:t>
            </a:r>
          </a:p>
          <a:p>
            <a:pPr lvl="1" indent="-342900">
              <a:spcBef>
                <a:spcPts val="1200"/>
              </a:spcBef>
              <a:buFont typeface="Courier New" pitchFamily="49" charset="0"/>
              <a:buChar char="o"/>
            </a:pPr>
            <a:r>
              <a:rPr lang="en-NZ" sz="2000" dirty="0"/>
              <a:t>a</a:t>
            </a:r>
            <a:r>
              <a:rPr lang="en-NZ" sz="2000" dirty="0" smtClean="0"/>
              <a:t>pprox. 150 words</a:t>
            </a:r>
          </a:p>
          <a:p>
            <a:pPr lvl="1" indent="-342900">
              <a:spcBef>
                <a:spcPts val="1200"/>
              </a:spcBef>
              <a:buFont typeface="Courier New" pitchFamily="49" charset="0"/>
              <a:buChar char="o"/>
            </a:pPr>
            <a:r>
              <a:rPr lang="en-NZ" sz="2000" dirty="0"/>
              <a:t>a</a:t>
            </a:r>
            <a:r>
              <a:rPr lang="en-NZ" sz="2000" dirty="0" smtClean="0"/>
              <a:t>pprox. 80 people </a:t>
            </a:r>
          </a:p>
          <a:p>
            <a:pPr marL="0" indent="0" algn="l">
              <a:spcBef>
                <a:spcPts val="1200"/>
              </a:spcBef>
              <a:buNone/>
            </a:pPr>
            <a:endParaRPr lang="en-NZ" sz="2000" dirty="0" smtClean="0"/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NZ" sz="2400" dirty="0" smtClean="0"/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  <p:sp>
        <p:nvSpPr>
          <p:cNvPr id="5" name="Rectangle 4"/>
          <p:cNvSpPr/>
          <p:nvPr/>
        </p:nvSpPr>
        <p:spPr>
          <a:xfrm>
            <a:off x="1979710" y="2445709"/>
            <a:ext cx="5111909" cy="11757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>
                <a:solidFill>
                  <a:schemeClr val="tx1"/>
                </a:solidFill>
              </a:rPr>
              <a:t>a</a:t>
            </a:r>
            <a:r>
              <a:rPr lang="en-NZ" dirty="0" smtClean="0">
                <a:solidFill>
                  <a:schemeClr val="tx1"/>
                </a:solidFill>
              </a:rPr>
              <a:t> social norm is </a:t>
            </a:r>
          </a:p>
          <a:p>
            <a:pPr algn="ctr"/>
            <a:r>
              <a:rPr lang="en-NZ" dirty="0" smtClean="0">
                <a:solidFill>
                  <a:schemeClr val="tx1"/>
                </a:solidFill>
              </a:rPr>
              <a:t>a perception or belief </a:t>
            </a:r>
          </a:p>
          <a:p>
            <a:pPr algn="ctr"/>
            <a:r>
              <a:rPr lang="en-NZ" dirty="0" smtClean="0">
                <a:solidFill>
                  <a:schemeClr val="tx1"/>
                </a:solidFill>
              </a:rPr>
              <a:t>about the things that other people normally do</a:t>
            </a:r>
            <a:endParaRPr lang="en-N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57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763" y="260648"/>
            <a:ext cx="6594475" cy="6480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382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pPr algn="l"/>
            <a:r>
              <a:rPr lang="en-NZ" sz="3200" b="1" dirty="0" err="1" smtClean="0"/>
              <a:t>Kaupapa</a:t>
            </a:r>
            <a:r>
              <a:rPr lang="en-NZ" sz="3200" b="1" dirty="0" smtClean="0"/>
              <a:t> 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sz="half" idx="1"/>
          </p:nvPr>
        </p:nvSpPr>
        <p:spPr>
          <a:xfrm>
            <a:off x="457200" y="1340769"/>
            <a:ext cx="4038600" cy="4032448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900" dirty="0" smtClean="0"/>
              <a:t>the 150 words in this </a:t>
            </a:r>
            <a:r>
              <a:rPr lang="en-NZ" sz="2900" dirty="0" smtClean="0"/>
              <a:t>quiz </a:t>
            </a:r>
            <a:r>
              <a:rPr lang="en-NZ" sz="2900" dirty="0" smtClean="0"/>
              <a:t>have been sorted into groups (similar concepts also called categories or headings)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900" dirty="0" smtClean="0"/>
              <a:t>this makes the  findings easier to understand 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900" dirty="0"/>
              <a:t>w</a:t>
            </a:r>
            <a:r>
              <a:rPr lang="en-NZ" sz="2900" dirty="0" smtClean="0">
                <a:solidFill>
                  <a:schemeClr val="tx1"/>
                </a:solidFill>
              </a:rPr>
              <a:t>e identified </a:t>
            </a:r>
            <a:r>
              <a:rPr lang="en-NZ" sz="2900" dirty="0" smtClean="0"/>
              <a:t>13 </a:t>
            </a:r>
            <a:r>
              <a:rPr lang="en-NZ" sz="2900" dirty="0" smtClean="0">
                <a:solidFill>
                  <a:schemeClr val="tx1"/>
                </a:solidFill>
              </a:rPr>
              <a:t>possible concepts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900" dirty="0" smtClean="0"/>
              <a:t>need to know how </a:t>
            </a:r>
            <a:r>
              <a:rPr lang="en-NZ" sz="2900" b="1" dirty="0" smtClean="0"/>
              <a:t>most</a:t>
            </a:r>
            <a:r>
              <a:rPr lang="en-NZ" sz="2900" dirty="0" smtClean="0"/>
              <a:t> </a:t>
            </a:r>
            <a:r>
              <a:rPr lang="en-NZ" sz="2900" b="1" dirty="0" smtClean="0"/>
              <a:t>people </a:t>
            </a:r>
            <a:r>
              <a:rPr lang="en-NZ" sz="2900" dirty="0" smtClean="0"/>
              <a:t>would</a:t>
            </a:r>
            <a:r>
              <a:rPr lang="en-NZ" sz="2900" b="1" dirty="0" smtClean="0"/>
              <a:t> </a:t>
            </a:r>
            <a:r>
              <a:rPr lang="en-NZ" sz="2900" dirty="0" smtClean="0"/>
              <a:t>group the words  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2900" dirty="0"/>
              <a:t>t</a:t>
            </a:r>
            <a:r>
              <a:rPr lang="en-NZ" sz="2900" dirty="0" smtClean="0"/>
              <a:t>his is called a </a:t>
            </a:r>
            <a:r>
              <a:rPr lang="en-NZ" sz="2900" b="1" dirty="0" smtClean="0"/>
              <a:t>validation strategy </a:t>
            </a:r>
          </a:p>
          <a:p>
            <a:pPr marL="0" indent="0" algn="l">
              <a:spcBef>
                <a:spcPts val="1200"/>
              </a:spcBef>
              <a:buNone/>
            </a:pPr>
            <a:r>
              <a:rPr lang="en-NZ" sz="2900" dirty="0" smtClean="0"/>
              <a:t>  </a:t>
            </a:r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004048" y="404664"/>
            <a:ext cx="3678560" cy="5534075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NZ" sz="2000" b="1" dirty="0" smtClean="0"/>
              <a:t>Literal meanings of the 13 possible concepts/ categories / headings we have identified</a:t>
            </a:r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 smtClean="0"/>
              <a:t>protector </a:t>
            </a:r>
            <a:r>
              <a:rPr lang="en-NZ" sz="1600" dirty="0" smtClean="0"/>
              <a:t>(guardian, defender, advocate, champion)</a:t>
            </a:r>
            <a:endParaRPr lang="en-NZ" sz="1600" b="1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 err="1"/>
              <a:t>n</a:t>
            </a:r>
            <a:r>
              <a:rPr lang="en-NZ" sz="1600" b="1" dirty="0" err="1" smtClean="0"/>
              <a:t>uturer</a:t>
            </a:r>
            <a:r>
              <a:rPr lang="en-NZ" sz="1600" dirty="0" smtClean="0"/>
              <a:t> (takes care of someone, encourages them to flourish)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/>
              <a:t>p</a:t>
            </a:r>
            <a:r>
              <a:rPr lang="en-NZ" sz="1600" b="1" dirty="0" smtClean="0"/>
              <a:t>rovider</a:t>
            </a:r>
            <a:r>
              <a:rPr lang="en-NZ" sz="1600" dirty="0" smtClean="0"/>
              <a:t> (breadwinner, benefactor,  sponsor, provides for needs)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 smtClean="0"/>
              <a:t>children  &amp; housework </a:t>
            </a:r>
            <a:r>
              <a:rPr lang="en-NZ" sz="1600" dirty="0" smtClean="0"/>
              <a:t>(young people, dependants, offspring, cleaning, housekeeping, tidying, chores)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 smtClean="0"/>
              <a:t>decision-maker</a:t>
            </a:r>
            <a:r>
              <a:rPr lang="en-NZ" sz="1600" dirty="0" smtClean="0"/>
              <a:t> (a person who makes decisions)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/>
              <a:t>v</a:t>
            </a:r>
            <a:r>
              <a:rPr lang="en-NZ" sz="1600" b="1" dirty="0" smtClean="0"/>
              <a:t>iolent</a:t>
            </a:r>
            <a:r>
              <a:rPr lang="en-NZ" sz="1600" dirty="0" smtClean="0"/>
              <a:t> (fierce, forceful, brutal, severe)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/>
              <a:t>l</a:t>
            </a:r>
            <a:r>
              <a:rPr lang="en-NZ" sz="1600" b="1" dirty="0" smtClean="0"/>
              <a:t>eadership</a:t>
            </a:r>
            <a:r>
              <a:rPr lang="en-NZ" sz="1600" dirty="0" smtClean="0"/>
              <a:t> (guidance, direction, good decisions) 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/>
              <a:t>r</a:t>
            </a:r>
            <a:r>
              <a:rPr lang="en-NZ" sz="1600" b="1" dirty="0" smtClean="0"/>
              <a:t>omance </a:t>
            </a:r>
            <a:r>
              <a:rPr lang="en-NZ" sz="1600" dirty="0" smtClean="0"/>
              <a:t>(love, passion, physical attraction)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/>
              <a:t>i</a:t>
            </a:r>
            <a:r>
              <a:rPr lang="en-NZ" sz="1600" b="1" dirty="0" smtClean="0"/>
              <a:t>nferior</a:t>
            </a:r>
            <a:r>
              <a:rPr lang="en-NZ" sz="1600" dirty="0" smtClean="0"/>
              <a:t> (lesser, lower quality, sub-ordinate)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 smtClean="0"/>
              <a:t>petty &amp; demanding </a:t>
            </a:r>
            <a:r>
              <a:rPr lang="en-NZ" sz="1600" dirty="0" smtClean="0"/>
              <a:t>(unimportant, needy, time-consuming)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/>
              <a:t>o</a:t>
            </a:r>
            <a:r>
              <a:rPr lang="en-NZ" sz="1600" b="1" dirty="0" smtClean="0"/>
              <a:t>ppression</a:t>
            </a:r>
            <a:r>
              <a:rPr lang="en-NZ" sz="1600" dirty="0" smtClean="0"/>
              <a:t> (domination, coercion, controlling, repression)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 err="1"/>
              <a:t>w</a:t>
            </a:r>
            <a:r>
              <a:rPr lang="en-NZ" sz="1600" b="1" dirty="0" err="1" smtClean="0"/>
              <a:t>hakamā</a:t>
            </a:r>
            <a:r>
              <a:rPr lang="en-NZ" sz="1600" b="1" dirty="0" smtClean="0"/>
              <a:t> / shame </a:t>
            </a:r>
            <a:r>
              <a:rPr lang="en-NZ" sz="1600" dirty="0" smtClean="0"/>
              <a:t>(disgrace, embarrassment, humiliation, degrading) </a:t>
            </a:r>
            <a:endParaRPr lang="en-NZ" sz="1600" dirty="0"/>
          </a:p>
          <a:p>
            <a:pPr lvl="1" indent="-342900">
              <a:spcBef>
                <a:spcPts val="1200"/>
              </a:spcBef>
              <a:buFont typeface="+mj-lt"/>
              <a:buAutoNum type="arabicPeriod"/>
            </a:pPr>
            <a:r>
              <a:rPr lang="en-NZ" sz="1600" b="1" dirty="0" smtClean="0"/>
              <a:t>partying </a:t>
            </a:r>
            <a:r>
              <a:rPr lang="en-NZ" sz="1600" dirty="0" smtClean="0"/>
              <a:t> (merriment, revelry, inebriated festivities) </a:t>
            </a:r>
            <a:endParaRPr lang="en-NZ" sz="1600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101586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pPr algn="l"/>
            <a:r>
              <a:rPr lang="en-NZ" sz="3600" b="1" dirty="0" smtClean="0"/>
              <a:t>Your task is …   </a:t>
            </a:r>
            <a:r>
              <a:rPr lang="en-NZ" sz="2800" dirty="0" smtClean="0"/>
              <a:t/>
            </a:r>
            <a:br>
              <a:rPr lang="en-NZ" sz="2800" dirty="0" smtClean="0"/>
            </a:br>
            <a:endParaRPr lang="en-NZ" sz="2700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1124744"/>
            <a:ext cx="8147248" cy="5001419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</a:pPr>
            <a:r>
              <a:rPr lang="en-NZ" sz="2400" dirty="0" smtClean="0"/>
              <a:t>a word association exercise</a:t>
            </a:r>
          </a:p>
          <a:p>
            <a:pPr>
              <a:spcBef>
                <a:spcPts val="1200"/>
              </a:spcBef>
            </a:pPr>
            <a:r>
              <a:rPr lang="en-NZ" sz="2400" dirty="0" smtClean="0"/>
              <a:t>example:  </a:t>
            </a:r>
            <a:r>
              <a:rPr lang="en-NZ" sz="2400" dirty="0" smtClean="0">
                <a:hlinkClick r:id="rId2"/>
              </a:rPr>
              <a:t>http</a:t>
            </a:r>
            <a:r>
              <a:rPr lang="en-NZ" sz="2400" dirty="0">
                <a:hlinkClick r:id="rId2"/>
              </a:rPr>
              <a:t>://www.humanbraincloud.com</a:t>
            </a:r>
            <a:r>
              <a:rPr lang="en-NZ" sz="2400" dirty="0" smtClean="0">
                <a:hlinkClick r:id="rId2"/>
              </a:rPr>
              <a:t>/</a:t>
            </a:r>
            <a:endParaRPr lang="en-NZ" sz="2400" dirty="0" smtClean="0"/>
          </a:p>
          <a:p>
            <a:pPr marL="400050">
              <a:spcBef>
                <a:spcPts val="1200"/>
              </a:spcBef>
            </a:pPr>
            <a:r>
              <a:rPr lang="en-NZ" sz="2400" dirty="0" smtClean="0"/>
              <a:t>please: </a:t>
            </a:r>
          </a:p>
          <a:p>
            <a:pPr marL="800100" lvl="1">
              <a:spcBef>
                <a:spcPts val="1200"/>
              </a:spcBef>
            </a:pPr>
            <a:r>
              <a:rPr lang="en-NZ" sz="2000" dirty="0"/>
              <a:t>l</a:t>
            </a:r>
            <a:r>
              <a:rPr lang="en-NZ" sz="2000" dirty="0" smtClean="0"/>
              <a:t>ook at the words in our </a:t>
            </a:r>
            <a:r>
              <a:rPr lang="en-NZ" sz="2000" dirty="0" smtClean="0"/>
              <a:t>quiz</a:t>
            </a:r>
            <a:endParaRPr lang="en-NZ" sz="2000" dirty="0" smtClean="0"/>
          </a:p>
          <a:p>
            <a:pPr marL="800100" lvl="1">
              <a:spcBef>
                <a:spcPts val="1200"/>
              </a:spcBef>
            </a:pPr>
            <a:r>
              <a:rPr lang="en-NZ" sz="2000" dirty="0" smtClean="0"/>
              <a:t>associate each word with </a:t>
            </a:r>
            <a:r>
              <a:rPr lang="en-NZ" sz="2000" b="1" dirty="0" smtClean="0"/>
              <a:t>one, or more</a:t>
            </a:r>
            <a:r>
              <a:rPr lang="en-NZ" sz="2000" dirty="0" smtClean="0"/>
              <a:t>, of the 13 concepts we have identified</a:t>
            </a:r>
          </a:p>
          <a:p>
            <a:pPr marL="800100" lvl="1">
              <a:spcBef>
                <a:spcPts val="1200"/>
              </a:spcBef>
            </a:pPr>
            <a:r>
              <a:rPr lang="en-NZ" sz="2000" dirty="0"/>
              <a:t>i</a:t>
            </a:r>
            <a:r>
              <a:rPr lang="en-NZ" sz="2000" dirty="0" smtClean="0"/>
              <a:t>f you don’t think the word fits with any of our concepts write a new one or leave it blank </a:t>
            </a:r>
          </a:p>
          <a:p>
            <a:pPr marL="800100" lvl="1">
              <a:spcBef>
                <a:spcPts val="1200"/>
              </a:spcBef>
            </a:pPr>
            <a:r>
              <a:rPr lang="en-NZ" sz="2000" dirty="0"/>
              <a:t>r</a:t>
            </a:r>
            <a:r>
              <a:rPr lang="en-NZ" sz="2000" dirty="0" smtClean="0"/>
              <a:t>emember there are </a:t>
            </a:r>
            <a:r>
              <a:rPr lang="en-NZ" sz="2000" b="1" dirty="0" smtClean="0"/>
              <a:t>NO WRONG ANSWERS</a:t>
            </a:r>
          </a:p>
          <a:p>
            <a:pPr marL="800100" lvl="1">
              <a:spcBef>
                <a:spcPts val="1200"/>
              </a:spcBef>
            </a:pPr>
            <a:r>
              <a:rPr lang="en-NZ" sz="2000" dirty="0" smtClean="0"/>
              <a:t>149 words, no time limit but should take around 30 </a:t>
            </a:r>
            <a:r>
              <a:rPr lang="en-NZ" sz="2000" dirty="0" err="1" smtClean="0"/>
              <a:t>mins</a:t>
            </a:r>
            <a:r>
              <a:rPr lang="en-NZ" sz="2000" dirty="0" smtClean="0"/>
              <a:t> to 1 hour  </a:t>
            </a:r>
          </a:p>
          <a:p>
            <a:pPr>
              <a:spcBef>
                <a:spcPts val="1200"/>
              </a:spcBef>
            </a:pPr>
            <a:r>
              <a:rPr lang="en-NZ" sz="2400" dirty="0" smtClean="0"/>
              <a:t>work at your own pace, take a break at any time</a:t>
            </a:r>
          </a:p>
          <a:p>
            <a:pPr>
              <a:spcBef>
                <a:spcPts val="1200"/>
              </a:spcBef>
            </a:pPr>
            <a:r>
              <a:rPr lang="en-NZ" sz="2400" dirty="0" smtClean="0"/>
              <a:t>DO NOT DISCUSS till afterwards</a:t>
            </a:r>
          </a:p>
          <a:p>
            <a:pPr>
              <a:spcBef>
                <a:spcPts val="1200"/>
              </a:spcBef>
            </a:pPr>
            <a:r>
              <a:rPr lang="en-NZ" sz="2400" dirty="0"/>
              <a:t>a</a:t>
            </a:r>
            <a:r>
              <a:rPr lang="en-NZ" sz="2400" dirty="0" smtClean="0"/>
              <a:t>sk if you have questions, need anything</a:t>
            </a:r>
            <a:endParaRPr lang="en-NZ" sz="2400" dirty="0"/>
          </a:p>
          <a:p>
            <a:pPr marL="0" indent="0" algn="l">
              <a:spcBef>
                <a:spcPts val="1200"/>
              </a:spcBef>
              <a:buNone/>
            </a:pPr>
            <a:endParaRPr lang="en-NZ" sz="2000" dirty="0" smtClean="0"/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NZ" sz="2400" dirty="0" smtClean="0"/>
          </a:p>
          <a:p>
            <a:pPr marL="342900" indent="-342900" algn="l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en-NZ" sz="2400" dirty="0" smtClean="0">
              <a:solidFill>
                <a:schemeClr val="tx1"/>
              </a:solidFill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NZ" sz="2400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Te Whāriki Manawāhine o Hauraki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1173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8793" y="346310"/>
            <a:ext cx="2304256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PROTECTOR </a:t>
            </a:r>
          </a:p>
          <a:p>
            <a:pPr algn="ctr"/>
            <a:r>
              <a:rPr lang="en-NZ" sz="1200" dirty="0" smtClean="0"/>
              <a:t>(guardian, defender, champion) </a:t>
            </a:r>
            <a:endParaRPr lang="en-NZ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328553"/>
            <a:ext cx="363319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NUTURER </a:t>
            </a:r>
          </a:p>
          <a:p>
            <a:pPr algn="ctr"/>
            <a:r>
              <a:rPr lang="en-NZ" sz="1200" dirty="0" smtClean="0"/>
              <a:t>(takes care of someone, encourages them to flourish) </a:t>
            </a:r>
            <a:endParaRPr lang="en-NZ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106736" y="1086469"/>
            <a:ext cx="381642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PROVIDER</a:t>
            </a:r>
          </a:p>
          <a:p>
            <a:pPr algn="ctr"/>
            <a:r>
              <a:rPr lang="en-NZ" sz="1200" dirty="0" smtClean="0"/>
              <a:t>(breadwinner, benefactor, sponsor, provides for needs) </a:t>
            </a:r>
            <a:endParaRPr lang="en-NZ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584850" y="2007733"/>
            <a:ext cx="3888432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CHILDREN &amp; HOUSEWORK</a:t>
            </a:r>
          </a:p>
          <a:p>
            <a:pPr algn="ctr"/>
            <a:r>
              <a:rPr lang="en-NZ" sz="1200" dirty="0" smtClean="0"/>
              <a:t>(young people, dependants, offspring,  cleaning, housekeeping, tidying, chores)  </a:t>
            </a:r>
            <a:endParaRPr lang="en-NZ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5956548" y="1257727"/>
            <a:ext cx="280831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DECISION MAKER</a:t>
            </a:r>
          </a:p>
          <a:p>
            <a:pPr algn="ctr"/>
            <a:r>
              <a:rPr lang="en-NZ" sz="1200" dirty="0" smtClean="0"/>
              <a:t>(a person who makes decisions)   </a:t>
            </a:r>
            <a:endParaRPr lang="en-NZ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62566" y="3048634"/>
            <a:ext cx="280831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VIOLENT</a:t>
            </a:r>
          </a:p>
          <a:p>
            <a:pPr algn="ctr"/>
            <a:r>
              <a:rPr lang="en-NZ" sz="1200" dirty="0" smtClean="0"/>
              <a:t>(fierce, forceful, brutal, severe)    </a:t>
            </a:r>
            <a:endParaRPr lang="en-NZ" sz="1200" dirty="0"/>
          </a:p>
        </p:txBody>
      </p:sp>
      <p:sp>
        <p:nvSpPr>
          <p:cNvPr id="10" name="TextBox 9"/>
          <p:cNvSpPr txBox="1"/>
          <p:nvPr/>
        </p:nvSpPr>
        <p:spPr>
          <a:xfrm>
            <a:off x="1342822" y="3872081"/>
            <a:ext cx="280831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LEADERSHIP</a:t>
            </a:r>
          </a:p>
          <a:p>
            <a:pPr algn="ctr"/>
            <a:r>
              <a:rPr lang="en-NZ" sz="1200" dirty="0" smtClean="0"/>
              <a:t>(guidance, direction, good decisions)    </a:t>
            </a:r>
            <a:endParaRPr lang="en-NZ" sz="1200" dirty="0"/>
          </a:p>
        </p:txBody>
      </p:sp>
      <p:sp>
        <p:nvSpPr>
          <p:cNvPr id="11" name="TextBox 10"/>
          <p:cNvSpPr txBox="1"/>
          <p:nvPr/>
        </p:nvSpPr>
        <p:spPr>
          <a:xfrm>
            <a:off x="827584" y="4797152"/>
            <a:ext cx="280831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ROMANCE</a:t>
            </a:r>
          </a:p>
          <a:p>
            <a:pPr algn="ctr"/>
            <a:r>
              <a:rPr lang="en-NZ" sz="1200" dirty="0" smtClean="0"/>
              <a:t>(love, passion, physical attraction)    </a:t>
            </a:r>
            <a:endParaRPr lang="en-NZ" sz="1200" dirty="0"/>
          </a:p>
        </p:txBody>
      </p:sp>
      <p:sp>
        <p:nvSpPr>
          <p:cNvPr id="12" name="TextBox 11"/>
          <p:cNvSpPr txBox="1"/>
          <p:nvPr/>
        </p:nvSpPr>
        <p:spPr>
          <a:xfrm>
            <a:off x="5370512" y="2193532"/>
            <a:ext cx="280831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INFERIOR</a:t>
            </a:r>
          </a:p>
          <a:p>
            <a:pPr algn="ctr"/>
            <a:r>
              <a:rPr lang="en-NZ" sz="1200" dirty="0" smtClean="0"/>
              <a:t>(lesser, lower</a:t>
            </a:r>
            <a:r>
              <a:rPr lang="en-NZ" sz="1200" dirty="0"/>
              <a:t> </a:t>
            </a:r>
            <a:r>
              <a:rPr lang="en-NZ" sz="1200" dirty="0" smtClean="0"/>
              <a:t>quality, sub-ordinate)    </a:t>
            </a:r>
            <a:endParaRPr lang="en-NZ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4715666" y="3048634"/>
            <a:ext cx="2808312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PETTY &amp; DEMANDING</a:t>
            </a:r>
          </a:p>
          <a:p>
            <a:pPr algn="ctr"/>
            <a:r>
              <a:rPr lang="en-NZ" sz="1200" dirty="0" smtClean="0"/>
              <a:t>(unimportant, needy, time-consuming)    </a:t>
            </a:r>
            <a:endParaRPr lang="en-NZ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223697" y="4030264"/>
            <a:ext cx="3166864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OPPRESSION</a:t>
            </a:r>
          </a:p>
          <a:p>
            <a:pPr algn="ctr"/>
            <a:r>
              <a:rPr lang="en-NZ" sz="1200" dirty="0" smtClean="0"/>
              <a:t>(domination, coercion, controlling, repression)    </a:t>
            </a:r>
            <a:endParaRPr lang="en-N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4649770" y="4941168"/>
            <a:ext cx="3561515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WHAKAMĀ / SHAME</a:t>
            </a:r>
          </a:p>
          <a:p>
            <a:pPr algn="ctr"/>
            <a:r>
              <a:rPr lang="en-NZ" sz="1200" dirty="0" smtClean="0"/>
              <a:t>(disgrace, embarrassment, humiliation, degrading)    </a:t>
            </a:r>
            <a:endParaRPr lang="en-NZ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1662182" y="5762710"/>
            <a:ext cx="3561515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NZ" dirty="0" smtClean="0"/>
              <a:t>PARTYING</a:t>
            </a:r>
          </a:p>
          <a:p>
            <a:pPr algn="ctr"/>
            <a:r>
              <a:rPr lang="en-NZ" sz="1200" dirty="0" smtClean="0"/>
              <a:t>(merriment, revelry, inebriated festivities)     </a:t>
            </a:r>
            <a:endParaRPr lang="en-NZ" sz="1200" dirty="0"/>
          </a:p>
        </p:txBody>
      </p:sp>
    </p:spTree>
    <p:extLst>
      <p:ext uri="{BB962C8B-B14F-4D97-AF65-F5344CB8AC3E}">
        <p14:creationId xmlns:p14="http://schemas.microsoft.com/office/powerpoint/2010/main" val="234870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</TotalTime>
  <Words>550</Words>
  <Application>Microsoft Office PowerPoint</Application>
  <PresentationFormat>On-screen Show (4:3)</PresentationFormat>
  <Paragraphs>88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PowerPoint Presentation</vt:lpstr>
      <vt:lpstr>Background    </vt:lpstr>
      <vt:lpstr>PowerPoint Presentation</vt:lpstr>
      <vt:lpstr>Kaupapa    </vt:lpstr>
      <vt:lpstr>Your task is …   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 Poipoia Tūkino o Hauraki transforming &amp; healing whānau violence in Hauraki</dc:title>
  <dc:creator>Stephanie</dc:creator>
  <cp:lastModifiedBy>Tumana</cp:lastModifiedBy>
  <cp:revision>71</cp:revision>
  <dcterms:created xsi:type="dcterms:W3CDTF">2014-02-17T02:36:37Z</dcterms:created>
  <dcterms:modified xsi:type="dcterms:W3CDTF">2017-03-02T01:03:35Z</dcterms:modified>
</cp:coreProperties>
</file>